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F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F3FD-2052-4D99-B3D5-8830ADE7F71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8C1C46-E1DA-4537-9DF6-43B961EECB2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F3FD-2052-4D99-B3D5-8830ADE7F71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C1C46-E1DA-4537-9DF6-43B961EECB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F3FD-2052-4D99-B3D5-8830ADE7F71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C1C46-E1DA-4537-9DF6-43B961EECB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F3FD-2052-4D99-B3D5-8830ADE7F71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C1C46-E1DA-4537-9DF6-43B961EECB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F3FD-2052-4D99-B3D5-8830ADE7F71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C1C46-E1DA-4537-9DF6-43B961EECB2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F3FD-2052-4D99-B3D5-8830ADE7F71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C1C46-E1DA-4537-9DF6-43B961EECB2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F3FD-2052-4D99-B3D5-8830ADE7F71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C1C46-E1DA-4537-9DF6-43B961EECB2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F3FD-2052-4D99-B3D5-8830ADE7F71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C1C46-E1DA-4537-9DF6-43B961EECB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F3FD-2052-4D99-B3D5-8830ADE7F71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C1C46-E1DA-4537-9DF6-43B961EECB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F3FD-2052-4D99-B3D5-8830ADE7F71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C1C46-E1DA-4537-9DF6-43B961EECB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F3FD-2052-4D99-B3D5-8830ADE7F71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C1C46-E1DA-4537-9DF6-43B961EECB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CD7F3FD-2052-4D99-B3D5-8830ADE7F719}" type="datetimeFigureOut">
              <a:rPr lang="ru-RU" smtClean="0"/>
              <a:t>17.12.2014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98C1C46-E1DA-4537-9DF6-43B961EECB2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2016224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МБОУ «БЕРЁЗОВСКАЯ СРЕДНЯЯ ОБЩЕОБРАЗОВАТЕЛЬНАЯ ШКОЛА»</a:t>
            </a:r>
            <a:b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16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УРОК ГЕОМЕТРИИ</a:t>
            </a:r>
            <a:br>
              <a:rPr lang="ru-RU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8 КЛАСС</a:t>
            </a:r>
            <a:endParaRPr lang="ru-RU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2564904"/>
            <a:ext cx="7128792" cy="396044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ТЕОРЕМА ПИФАГОРА</a:t>
            </a:r>
          </a:p>
          <a:p>
            <a:pPr algn="ctr"/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ru-RU" sz="20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Lucida Console" panose="020B0609040504020204" pitchFamily="49" charset="0"/>
              </a:rPr>
              <a:t>Учитель: 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Lucida Console" panose="020B0609040504020204" pitchFamily="49" charset="0"/>
              </a:rPr>
              <a:t>Латкина Ольга Васильевна</a:t>
            </a:r>
            <a:endParaRPr lang="ru-RU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latin typeface="Lucida Console" panose="020B0609040504020204" pitchFamily="49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722082" y="3429000"/>
            <a:ext cx="0" cy="158417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707904" y="3429000"/>
            <a:ext cx="2736304" cy="158417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707904" y="5013176"/>
            <a:ext cx="2736304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490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6512511" cy="1143000"/>
          </a:xfrm>
        </p:spPr>
        <p:txBody>
          <a:bodyPr/>
          <a:lstStyle/>
          <a:p>
            <a:pPr algn="ctr"/>
            <a:r>
              <a:rPr lang="ru-RU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ТЕСТ</a:t>
            </a:r>
            <a:endParaRPr lang="ru-RU" b="1" u="sng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0" y="2204864"/>
            <a:ext cx="7245424" cy="4248472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каким треугольникам можно применить теорему Пифагора?</a:t>
            </a:r>
          </a:p>
          <a:p>
            <a:pPr marL="0" indent="0">
              <a:buNone/>
            </a:pPr>
            <a:endParaRPr lang="ru-RU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Любым</a:t>
            </a:r>
          </a:p>
          <a:p>
            <a:pPr marL="0" indent="0">
              <a:buNone/>
            </a:pPr>
            <a:endParaRPr lang="ru-RU" b="1" dirty="0" smtClean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Прямоугольным</a:t>
            </a:r>
          </a:p>
          <a:p>
            <a:pPr marL="0" indent="0">
              <a:buNone/>
            </a:pPr>
            <a:endParaRPr lang="ru-RU" b="1" dirty="0" smtClean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Равнобедренным</a:t>
            </a:r>
            <a:endParaRPr lang="ru-RU" b="1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73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4608511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00B050"/>
                </a:solidFill>
              </a:rPr>
              <a:t>2. Чему равна гипотенуза прямоугольного треугольника, катеты которого равны 6 см  и 8 см?</a:t>
            </a:r>
            <a:br>
              <a:rPr lang="ru-RU" sz="2400" b="1" dirty="0" smtClean="0">
                <a:solidFill>
                  <a:srgbClr val="00B050"/>
                </a:solidFill>
              </a:rPr>
            </a:br>
            <a:r>
              <a:rPr lang="ru-RU" sz="2000" b="1" dirty="0" smtClean="0">
                <a:solidFill>
                  <a:srgbClr val="00B050"/>
                </a:solidFill>
              </a:rPr>
              <a:t/>
            </a:r>
            <a:br>
              <a:rPr lang="ru-RU" sz="2000" b="1" dirty="0" smtClean="0">
                <a:solidFill>
                  <a:srgbClr val="00B050"/>
                </a:solidFill>
              </a:rPr>
            </a:b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а) 10 см</a:t>
            </a:r>
            <a:b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б) 14 см</a:t>
            </a:r>
            <a:b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в) 2 см</a:t>
            </a:r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33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4032448"/>
          </a:xfrm>
        </p:spPr>
        <p:txBody>
          <a:bodyPr>
            <a:normAutofit/>
          </a:bodyPr>
          <a:lstStyle/>
          <a:p>
            <a:pPr algn="l">
              <a:lnSpc>
                <a:spcPts val="3000"/>
              </a:lnSpc>
            </a:pP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</a:rPr>
              <a:t>3. Верно ли, что в прямоугольном треугольнике любой из катетов меньше гипотенузы?</a:t>
            </a:r>
            <a:br>
              <a:rPr lang="ru-RU" sz="28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28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800" b="1" dirty="0">
                <a:solidFill>
                  <a:srgbClr val="FFC000"/>
                </a:solidFill>
              </a:rPr>
              <a:t>а</a:t>
            </a:r>
            <a:r>
              <a:rPr lang="ru-RU" sz="2800" b="1" dirty="0" smtClean="0">
                <a:solidFill>
                  <a:srgbClr val="FFC000"/>
                </a:solidFill>
              </a:rPr>
              <a:t>) Нет</a:t>
            </a:r>
            <a:br>
              <a:rPr lang="ru-RU" sz="2800" b="1" dirty="0" smtClean="0">
                <a:solidFill>
                  <a:srgbClr val="FFC000"/>
                </a:solidFill>
              </a:rPr>
            </a:br>
            <a:r>
              <a:rPr lang="ru-RU" sz="2800" b="1" dirty="0" smtClean="0">
                <a:solidFill>
                  <a:srgbClr val="FFC000"/>
                </a:solidFill>
              </a:rPr>
              <a:t/>
            </a:r>
            <a:br>
              <a:rPr lang="ru-RU" sz="2800" b="1" dirty="0" smtClean="0">
                <a:solidFill>
                  <a:srgbClr val="FFC000"/>
                </a:solidFill>
              </a:rPr>
            </a:br>
            <a:r>
              <a:rPr lang="ru-RU" sz="2800" b="1" dirty="0" smtClean="0">
                <a:solidFill>
                  <a:srgbClr val="FFC000"/>
                </a:solidFill>
              </a:rPr>
              <a:t>б) Не знаю</a:t>
            </a:r>
            <a:br>
              <a:rPr lang="ru-RU" sz="2800" b="1" dirty="0" smtClean="0">
                <a:solidFill>
                  <a:srgbClr val="FFC000"/>
                </a:solidFill>
              </a:rPr>
            </a:br>
            <a:r>
              <a:rPr lang="ru-RU" sz="2800" b="1" dirty="0" smtClean="0">
                <a:solidFill>
                  <a:srgbClr val="FFC000"/>
                </a:solidFill>
              </a:rPr>
              <a:t/>
            </a:r>
            <a:br>
              <a:rPr lang="ru-RU" sz="2800" b="1" dirty="0" smtClean="0">
                <a:solidFill>
                  <a:srgbClr val="FFC000"/>
                </a:solidFill>
              </a:rPr>
            </a:br>
            <a:r>
              <a:rPr lang="ru-RU" sz="2800" b="1" dirty="0" smtClean="0">
                <a:solidFill>
                  <a:srgbClr val="FFC000"/>
                </a:solidFill>
              </a:rPr>
              <a:t>в) Да</a:t>
            </a:r>
            <a:endParaRPr lang="ru-RU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40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4464496"/>
          </a:xfrm>
        </p:spPr>
        <p:txBody>
          <a:bodyPr>
            <a:normAutofit/>
          </a:bodyPr>
          <a:lstStyle/>
          <a:p>
            <a:pPr algn="l">
              <a:lnSpc>
                <a:spcPts val="3000"/>
              </a:lnSpc>
            </a:pP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4. Гипотенуза прямоугольного треугольника равна          5 см, катет 3 см. </a:t>
            </a:r>
            <a:b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Найти длину второго катета?</a:t>
            </a:r>
            <a:b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а</a:t>
            </a: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 8 см</a:t>
            </a:r>
            <a:b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б) 4 см</a:t>
            </a:r>
            <a:b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в) 10 см</a:t>
            </a:r>
            <a:endParaRPr lang="ru-RU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84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8062664" cy="5112568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7030A0"/>
                </a:solidFill>
              </a:rPr>
              <a:t>5</a:t>
            </a:r>
            <a:r>
              <a:rPr lang="ru-RU" sz="2800" b="1" dirty="0" smtClean="0">
                <a:solidFill>
                  <a:srgbClr val="7030A0"/>
                </a:solidFill>
              </a:rPr>
              <a:t> . Найдите основание </a:t>
            </a:r>
            <a:r>
              <a:rPr lang="ru-RU" sz="2800" b="1" i="1" dirty="0" smtClean="0">
                <a:solidFill>
                  <a:srgbClr val="7030A0"/>
                </a:solidFill>
              </a:rPr>
              <a:t>ВС</a:t>
            </a:r>
            <a:r>
              <a:rPr lang="ru-RU" sz="2800" b="1" dirty="0" smtClean="0">
                <a:solidFill>
                  <a:srgbClr val="7030A0"/>
                </a:solidFill>
              </a:rPr>
              <a:t> равнобедренного треугольника </a:t>
            </a:r>
            <a:r>
              <a:rPr lang="ru-RU" sz="2800" b="1" i="1" dirty="0" smtClean="0">
                <a:solidFill>
                  <a:srgbClr val="7030A0"/>
                </a:solidFill>
              </a:rPr>
              <a:t>АВС</a:t>
            </a:r>
            <a:r>
              <a:rPr lang="ru-RU" sz="2800" b="1" dirty="0" smtClean="0">
                <a:solidFill>
                  <a:srgbClr val="7030A0"/>
                </a:solidFill>
              </a:rPr>
              <a:t>, если его боковая сторона равна 17 см,  а  высота  </a:t>
            </a:r>
            <a:r>
              <a:rPr lang="ru-RU" sz="2800" b="1" i="1" dirty="0" smtClean="0">
                <a:solidFill>
                  <a:srgbClr val="7030A0"/>
                </a:solidFill>
              </a:rPr>
              <a:t>АН </a:t>
            </a:r>
            <a:r>
              <a:rPr lang="ru-RU" sz="2800" b="1" dirty="0" smtClean="0">
                <a:solidFill>
                  <a:srgbClr val="7030A0"/>
                </a:solidFill>
              </a:rPr>
              <a:t> равна    8 см.</a:t>
            </a:r>
            <a:br>
              <a:rPr lang="ru-RU" sz="2800" b="1" dirty="0" smtClean="0">
                <a:solidFill>
                  <a:srgbClr val="7030A0"/>
                </a:solidFill>
              </a:rPr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а) 15 см</a:t>
            </a:r>
            <a:b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б) 30 см</a:t>
            </a:r>
            <a:b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в) 9 см</a:t>
            </a:r>
            <a:endParaRPr lang="ru-RU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08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424847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ПРАВИЛЬНЫЕ ОТВЕТЫ: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>
                <a:solidFill>
                  <a:srgbClr val="FF0000"/>
                </a:solidFill>
              </a:rPr>
              <a:t/>
            </a:r>
            <a:br>
              <a:rPr lang="ru-RU" sz="3200" b="1" dirty="0">
                <a:solidFill>
                  <a:srgbClr val="FF0000"/>
                </a:solidFill>
              </a:rPr>
            </a:br>
            <a:r>
              <a:rPr lang="ru-RU" sz="3200" b="0" dirty="0" smtClean="0">
                <a:solidFill>
                  <a:schemeClr val="accent2">
                    <a:lumMod val="75000"/>
                  </a:schemeClr>
                </a:solidFill>
              </a:rPr>
              <a:t>1)  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б</a:t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0" dirty="0" smtClean="0">
                <a:solidFill>
                  <a:schemeClr val="accent2">
                    <a:lumMod val="75000"/>
                  </a:schemeClr>
                </a:solidFill>
              </a:rPr>
              <a:t>2)  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а</a:t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0" dirty="0" smtClean="0">
                <a:solidFill>
                  <a:schemeClr val="accent2">
                    <a:lumMod val="75000"/>
                  </a:schemeClr>
                </a:solidFill>
              </a:rPr>
              <a:t>3)  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в</a:t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0" dirty="0" smtClean="0">
                <a:solidFill>
                  <a:schemeClr val="accent2">
                    <a:lumMod val="75000"/>
                  </a:schemeClr>
                </a:solidFill>
              </a:rPr>
              <a:t>4)  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б</a:t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0" dirty="0" smtClean="0">
                <a:solidFill>
                  <a:schemeClr val="accent2">
                    <a:lumMod val="75000"/>
                  </a:schemeClr>
                </a:solidFill>
              </a:rPr>
              <a:t>5)  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б</a:t>
            </a:r>
            <a:endParaRPr lang="ru-RU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98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54006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Поставьте себе оценку.</a:t>
            </a:r>
            <a:br>
              <a:rPr lang="ru-RU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3200" b="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5</a:t>
            </a: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– оценка «5»</a:t>
            </a:r>
            <a:b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3200" b="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</a:t>
            </a: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– оценка «4»</a:t>
            </a:r>
            <a:b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3200" b="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– оценка «3»</a:t>
            </a:r>
            <a:b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Меньше </a:t>
            </a:r>
            <a:r>
              <a:rPr lang="ru-RU" sz="3200" b="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– оценка «2»</a:t>
            </a:r>
            <a:endParaRPr lang="ru-RU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93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4536503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chemeClr val="accent5">
                    <a:lumMod val="75000"/>
                  </a:schemeClr>
                </a:solidFill>
              </a:rPr>
              <a:t>Спасибо</a:t>
            </a:r>
            <a:br>
              <a:rPr lang="ru-RU" sz="54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5400" b="1" dirty="0" smtClean="0">
                <a:solidFill>
                  <a:schemeClr val="accent5">
                    <a:lumMod val="75000"/>
                  </a:schemeClr>
                </a:solidFill>
              </a:rPr>
              <a:t>за урок!</a:t>
            </a:r>
            <a:br>
              <a:rPr lang="ru-RU" sz="54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5400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54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5400" b="1" dirty="0" smtClean="0">
                <a:solidFill>
                  <a:schemeClr val="accent5">
                    <a:lumMod val="75000"/>
                  </a:schemeClr>
                </a:solidFill>
              </a:rPr>
              <a:t>Желаю</a:t>
            </a:r>
            <a:br>
              <a:rPr lang="ru-RU" sz="54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5400" b="1" dirty="0" smtClean="0">
                <a:solidFill>
                  <a:schemeClr val="accent5">
                    <a:lumMod val="75000"/>
                  </a:schemeClr>
                </a:solidFill>
              </a:rPr>
              <a:t>удачи!</a:t>
            </a:r>
            <a:endParaRPr lang="ru-RU" sz="54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45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692696"/>
            <a:ext cx="7700392" cy="4032448"/>
          </a:xfrm>
        </p:spPr>
        <p:txBody>
          <a:bodyPr>
            <a:normAutofit/>
          </a:bodyPr>
          <a:lstStyle/>
          <a:p>
            <a:r>
              <a:rPr lang="ru-RU" sz="3200" i="1" dirty="0" smtClean="0"/>
              <a:t>                                </a:t>
            </a:r>
            <a:r>
              <a:rPr lang="ru-RU" sz="3200" i="1" dirty="0" smtClean="0">
                <a:solidFill>
                  <a:schemeClr val="accent6">
                    <a:lumMod val="75000"/>
                  </a:schemeClr>
                </a:solidFill>
              </a:rPr>
              <a:t>Пребудет вечной</a:t>
            </a:r>
            <a:br>
              <a:rPr lang="ru-RU" sz="3200" i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3200" i="1" dirty="0" smtClean="0">
                <a:solidFill>
                  <a:schemeClr val="accent6">
                    <a:lumMod val="75000"/>
                  </a:schemeClr>
                </a:solidFill>
              </a:rPr>
              <a:t>истина, как скоро</a:t>
            </a:r>
            <a:br>
              <a:rPr lang="ru-RU" sz="3200" i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3200" i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Её познает</a:t>
            </a:r>
            <a:br>
              <a:rPr lang="ru-RU" sz="3200" i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3200" i="1" dirty="0" smtClean="0">
                <a:solidFill>
                  <a:schemeClr val="accent6">
                    <a:lumMod val="75000"/>
                  </a:schemeClr>
                </a:solidFill>
              </a:rPr>
              <a:t>слабый человек!</a:t>
            </a:r>
            <a:br>
              <a:rPr lang="ru-RU" sz="3200" i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3200" i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И ныне теорема</a:t>
            </a:r>
            <a:br>
              <a:rPr lang="ru-RU" sz="3200" i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3200" i="1" dirty="0" smtClean="0">
                <a:solidFill>
                  <a:schemeClr val="accent6">
                    <a:lumMod val="75000"/>
                  </a:schemeClr>
                </a:solidFill>
              </a:rPr>
              <a:t>Пифагора</a:t>
            </a:r>
            <a:br>
              <a:rPr lang="ru-RU" sz="3200" i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3200" i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Верна, как и в его </a:t>
            </a:r>
            <a:br>
              <a:rPr lang="ru-RU" sz="3200" i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3200" i="1" dirty="0" smtClean="0">
                <a:solidFill>
                  <a:schemeClr val="accent6">
                    <a:lumMod val="75000"/>
                  </a:schemeClr>
                </a:solidFill>
              </a:rPr>
              <a:t>далёкий век.</a:t>
            </a:r>
            <a:endParaRPr lang="ru-RU" sz="3200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55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7772400" cy="4464496"/>
          </a:xfrm>
        </p:spPr>
        <p:txBody>
          <a:bodyPr>
            <a:normAutofit/>
          </a:bodyPr>
          <a:lstStyle/>
          <a:p>
            <a:r>
              <a:rPr lang="ru-RU" sz="3200" u="sng" dirty="0" smtClean="0">
                <a:solidFill>
                  <a:schemeClr val="accent3">
                    <a:lumMod val="75000"/>
                  </a:schemeClr>
                </a:solidFill>
              </a:rPr>
              <a:t>Цель урока:</a:t>
            </a:r>
            <a:br>
              <a:rPr lang="ru-RU" sz="3200" u="sng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3200" u="sng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sz="3200" u="sng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rgbClr val="92D050"/>
                </a:solidFill>
              </a:rPr>
              <a:t>Познакомить учащихся с </a:t>
            </a:r>
            <a:br>
              <a:rPr lang="ru-RU" sz="3200" dirty="0" smtClean="0">
                <a:solidFill>
                  <a:srgbClr val="92D050"/>
                </a:solidFill>
              </a:rPr>
            </a:br>
            <a:r>
              <a:rPr lang="ru-RU" sz="3200" dirty="0" smtClean="0">
                <a:solidFill>
                  <a:srgbClr val="92D050"/>
                </a:solidFill>
              </a:rPr>
              <a:t>творческой деятельностью учёного,</a:t>
            </a:r>
            <a:br>
              <a:rPr lang="ru-RU" sz="3200" dirty="0" smtClean="0">
                <a:solidFill>
                  <a:srgbClr val="92D050"/>
                </a:solidFill>
              </a:rPr>
            </a:br>
            <a:r>
              <a:rPr lang="ru-RU" sz="3200" dirty="0" smtClean="0">
                <a:solidFill>
                  <a:srgbClr val="92D050"/>
                </a:solidFill>
              </a:rPr>
              <a:t>с доказательством теоремы и её</a:t>
            </a:r>
            <a:br>
              <a:rPr lang="ru-RU" sz="3200" dirty="0" smtClean="0">
                <a:solidFill>
                  <a:srgbClr val="92D050"/>
                </a:solidFill>
              </a:rPr>
            </a:br>
            <a:r>
              <a:rPr lang="ru-RU" sz="3200" dirty="0" smtClean="0">
                <a:solidFill>
                  <a:srgbClr val="92D050"/>
                </a:solidFill>
              </a:rPr>
              <a:t>применением в решении</a:t>
            </a:r>
            <a:br>
              <a:rPr lang="ru-RU" sz="3200" dirty="0" smtClean="0">
                <a:solidFill>
                  <a:srgbClr val="92D050"/>
                </a:solidFill>
              </a:rPr>
            </a:br>
            <a:r>
              <a:rPr lang="ru-RU" sz="3200" dirty="0" smtClean="0">
                <a:solidFill>
                  <a:srgbClr val="92D050"/>
                </a:solidFill>
              </a:rPr>
              <a:t>задач.</a:t>
            </a:r>
            <a:endParaRPr lang="ru-RU" sz="3200" u="sng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8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ПИФАГОР  САМОССКИЙ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ru-RU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ок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 580 – </a:t>
            </a:r>
            <a:r>
              <a:rPr lang="ru-RU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ок</a:t>
            </a: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 500 г. до н.э.)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73917" y="2829874"/>
            <a:ext cx="2832785" cy="3695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188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4968552"/>
          </a:xfrm>
        </p:spPr>
        <p:txBody>
          <a:bodyPr>
            <a:normAutofit fontScale="90000"/>
          </a:bodyPr>
          <a:lstStyle/>
          <a:p>
            <a:r>
              <a:rPr lang="ru-RU" sz="3200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Теорема Пифагора:</a:t>
            </a:r>
            <a:br>
              <a:rPr lang="ru-RU" sz="3200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ru-RU" sz="3200" u="sng" dirty="0" smtClean="0"/>
              <a:t/>
            </a:r>
            <a:br>
              <a:rPr lang="ru-RU" sz="3200" u="sng" dirty="0" smtClean="0"/>
            </a:br>
            <a:r>
              <a:rPr lang="ru-RU" sz="5300" dirty="0" smtClean="0">
                <a:solidFill>
                  <a:schemeClr val="accent5">
                    <a:lumMod val="75000"/>
                  </a:schemeClr>
                </a:solidFill>
              </a:rPr>
              <a:t>В прямоугольном треугольнике</a:t>
            </a:r>
            <a:br>
              <a:rPr lang="ru-RU" sz="53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5300" dirty="0" smtClean="0">
                <a:solidFill>
                  <a:schemeClr val="accent5">
                    <a:lumMod val="75000"/>
                  </a:schemeClr>
                </a:solidFill>
              </a:rPr>
              <a:t>квадрат гипотенузы равен</a:t>
            </a:r>
            <a:br>
              <a:rPr lang="ru-RU" sz="53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5300" dirty="0" smtClean="0">
                <a:solidFill>
                  <a:schemeClr val="accent5">
                    <a:lumMod val="75000"/>
                  </a:schemeClr>
                </a:solidFill>
              </a:rPr>
              <a:t>сумме квадратов катетов.</a:t>
            </a:r>
            <a:endParaRPr lang="ru-RU" sz="53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22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51720" y="521630"/>
            <a:ext cx="5760640" cy="581139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462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373216"/>
            <a:ext cx="6400800" cy="936104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4800" b="1" i="1" dirty="0">
                <a:solidFill>
                  <a:srgbClr val="007FAC"/>
                </a:solidFill>
                <a:ea typeface="Calibri"/>
                <a:cs typeface="Times New Roman"/>
              </a:rPr>
              <a:t>a</a:t>
            </a:r>
            <a:r>
              <a:rPr lang="en-US" sz="4800" b="1" baseline="30000" dirty="0">
                <a:solidFill>
                  <a:srgbClr val="007FAC"/>
                </a:solidFill>
                <a:ea typeface="Calibri"/>
                <a:cs typeface="Times New Roman"/>
              </a:rPr>
              <a:t>2 </a:t>
            </a:r>
            <a:r>
              <a:rPr lang="en-US" sz="4800" b="1" dirty="0">
                <a:solidFill>
                  <a:srgbClr val="007FAC"/>
                </a:solidFill>
                <a:ea typeface="Calibri"/>
                <a:cs typeface="Times New Roman"/>
              </a:rPr>
              <a:t>+ </a:t>
            </a:r>
            <a:r>
              <a:rPr lang="en-US" sz="4800" b="1" i="1" dirty="0">
                <a:solidFill>
                  <a:srgbClr val="007FAC"/>
                </a:solidFill>
                <a:ea typeface="Calibri"/>
                <a:cs typeface="Times New Roman"/>
              </a:rPr>
              <a:t>b</a:t>
            </a:r>
            <a:r>
              <a:rPr lang="en-US" sz="4800" b="1" baseline="30000" dirty="0">
                <a:solidFill>
                  <a:srgbClr val="007FAC"/>
                </a:solidFill>
                <a:ea typeface="Calibri"/>
                <a:cs typeface="Times New Roman"/>
              </a:rPr>
              <a:t>2</a:t>
            </a:r>
            <a:r>
              <a:rPr lang="en-US" sz="4800" b="1" dirty="0">
                <a:solidFill>
                  <a:srgbClr val="007FAC"/>
                </a:solidFill>
                <a:ea typeface="Calibri"/>
                <a:cs typeface="Times New Roman"/>
              </a:rPr>
              <a:t> = </a:t>
            </a:r>
            <a:r>
              <a:rPr lang="en-US" sz="4800" b="1" i="1" dirty="0">
                <a:solidFill>
                  <a:srgbClr val="007FAC"/>
                </a:solidFill>
                <a:ea typeface="Calibri"/>
                <a:cs typeface="Times New Roman"/>
              </a:rPr>
              <a:t>c</a:t>
            </a:r>
            <a:r>
              <a:rPr lang="en-US" sz="4800" b="1" baseline="30000" dirty="0">
                <a:solidFill>
                  <a:srgbClr val="007FAC"/>
                </a:solidFill>
                <a:ea typeface="Calibri"/>
                <a:cs typeface="Times New Roman"/>
              </a:rPr>
              <a:t>2</a:t>
            </a:r>
            <a:endParaRPr lang="ru-RU" sz="4800" dirty="0">
              <a:solidFill>
                <a:srgbClr val="007FAC"/>
              </a:solidFill>
              <a:ea typeface="Calibri"/>
              <a:cs typeface="Times New Roman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221" y="548680"/>
            <a:ext cx="5942013" cy="417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460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266429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Задача №1</a:t>
            </a:r>
            <a:b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>
                <a:solidFill>
                  <a:srgbClr val="00B050"/>
                </a:solidFill>
              </a:rPr>
              <a:t>Найдите гипотенузу прямоугольного треугольника по данным катетам </a:t>
            </a:r>
            <a:r>
              <a:rPr lang="ru-RU" sz="2400" b="1" i="1" dirty="0" smtClean="0">
                <a:solidFill>
                  <a:srgbClr val="00B050"/>
                </a:solidFill>
              </a:rPr>
              <a:t>а</a:t>
            </a:r>
            <a:r>
              <a:rPr lang="ru-RU" sz="2400" b="1" dirty="0" smtClean="0">
                <a:solidFill>
                  <a:srgbClr val="00B050"/>
                </a:solidFill>
              </a:rPr>
              <a:t>  и  </a:t>
            </a:r>
            <a:r>
              <a:rPr lang="en-US" sz="2400" b="1" i="1" dirty="0" smtClean="0">
                <a:solidFill>
                  <a:srgbClr val="00B050"/>
                </a:solidFill>
              </a:rPr>
              <a:t>b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ru-RU" sz="2400" b="1" dirty="0" smtClean="0">
                <a:solidFill>
                  <a:srgbClr val="00B050"/>
                </a:solidFill>
              </a:rPr>
              <a:t>, </a:t>
            </a:r>
            <a:br>
              <a:rPr lang="ru-RU" sz="2400" b="1" dirty="0" smtClean="0">
                <a:solidFill>
                  <a:srgbClr val="00B050"/>
                </a:solidFill>
              </a:rPr>
            </a:br>
            <a:r>
              <a:rPr lang="ru-RU" sz="2400" b="1" dirty="0" smtClean="0">
                <a:solidFill>
                  <a:srgbClr val="00B050"/>
                </a:solidFill>
              </a:rPr>
              <a:t>если </a:t>
            </a:r>
            <a:r>
              <a:rPr lang="ru-RU" sz="2400" b="1" i="1" dirty="0" smtClean="0">
                <a:solidFill>
                  <a:srgbClr val="00B050"/>
                </a:solidFill>
              </a:rPr>
              <a:t>а </a:t>
            </a:r>
            <a:r>
              <a:rPr lang="ru-RU" sz="2400" b="1" dirty="0" smtClean="0">
                <a:solidFill>
                  <a:srgbClr val="00B050"/>
                </a:solidFill>
              </a:rPr>
              <a:t>= 3,  </a:t>
            </a:r>
            <a:r>
              <a:rPr lang="en-US" sz="2400" b="1" i="1" dirty="0" smtClean="0">
                <a:solidFill>
                  <a:srgbClr val="00B050"/>
                </a:solidFill>
              </a:rPr>
              <a:t>b</a:t>
            </a:r>
            <a:r>
              <a:rPr lang="ru-RU" sz="2400" b="1" i="1" dirty="0" smtClean="0">
                <a:solidFill>
                  <a:srgbClr val="00B050"/>
                </a:solidFill>
              </a:rPr>
              <a:t> = 4</a:t>
            </a:r>
            <a:br>
              <a:rPr lang="ru-RU" sz="2400" b="1" i="1" dirty="0" smtClean="0">
                <a:solidFill>
                  <a:srgbClr val="00B050"/>
                </a:solidFill>
              </a:rPr>
            </a:br>
            <a:r>
              <a:rPr lang="ru-RU" sz="2400" i="1" dirty="0">
                <a:solidFill>
                  <a:srgbClr val="00B050"/>
                </a:solidFill>
              </a:rPr>
              <a:t/>
            </a:r>
            <a:br>
              <a:rPr lang="ru-RU" sz="2400" i="1" dirty="0">
                <a:solidFill>
                  <a:srgbClr val="00B050"/>
                </a:solidFill>
              </a:rPr>
            </a:br>
            <a:endParaRPr lang="ru-RU" sz="2400" b="1" dirty="0">
              <a:solidFill>
                <a:srgbClr val="00B05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4788" y="2924944"/>
            <a:ext cx="6194425" cy="3312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428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6750" y="548680"/>
            <a:ext cx="8208912" cy="1368152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Задача №2</a:t>
            </a: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Найти катет прямоугольного треугольника, если гипотенуза равна 13 см, а известный катет равен 12 см.</a:t>
            </a:r>
            <a:endParaRPr lang="ru-RU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725" y="2132856"/>
            <a:ext cx="6176963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037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173</TotalTime>
  <Words>129</Words>
  <Application>Microsoft Office PowerPoint</Application>
  <PresentationFormat>Экран (4:3)</PresentationFormat>
  <Paragraphs>29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Исполнительная</vt:lpstr>
      <vt:lpstr>МБОУ «БЕРЁЗОВСКАЯ СРЕДНЯЯ ОБЩЕОБРАЗОВАТЕЛЬНАЯ ШКОЛА»  УРОК ГЕОМЕТРИИ 8 КЛАСС</vt:lpstr>
      <vt:lpstr>                                Пребудет вечной истина, как скоро                               Её познает слабый человек!                                И ныне теорема Пифагора                             Верна, как и в его  далёкий век.</vt:lpstr>
      <vt:lpstr>Цель урока:  Познакомить учащихся с  творческой деятельностью учёного, с доказательством теоремы и её применением в решении задач.</vt:lpstr>
      <vt:lpstr>         ПИФАГОР  САМОССКИЙ (ок. 580 – ок. 500 г. до н.э.)</vt:lpstr>
      <vt:lpstr>Теорема Пифагора:  В прямоугольном треугольнике квадрат гипотенузы равен сумме квадратов катетов.</vt:lpstr>
      <vt:lpstr>Презентация PowerPoint</vt:lpstr>
      <vt:lpstr>Презентация PowerPoint</vt:lpstr>
      <vt:lpstr>Задача №1  Найдите гипотенузу прямоугольного треугольника по данным катетам а  и  b ,  если а = 3,  b = 4  </vt:lpstr>
      <vt:lpstr>Задача №2  Найти катет прямоугольного треугольника, если гипотенуза равна 13 см, а известный катет равен 12 см.</vt:lpstr>
      <vt:lpstr>ТЕСТ</vt:lpstr>
      <vt:lpstr>2. Чему равна гипотенуза прямоугольного треугольника, катеты которого равны 6 см  и 8 см?  а) 10 см  б) 14 см  в) 2 см</vt:lpstr>
      <vt:lpstr>3. Верно ли, что в прямоугольном треугольнике любой из катетов меньше гипотенузы?  а) Нет  б) Не знаю  в) Да</vt:lpstr>
      <vt:lpstr>4. Гипотенуза прямоугольного треугольника равна          5 см, катет 3 см.  Найти длину второго катета?  а) 8 см  б) 4 см  в) 10 см</vt:lpstr>
      <vt:lpstr>5 . Найдите основание ВС равнобедренного треугольника АВС, если его боковая сторона равна 17 см,  а  высота  АН  равна    8 см.  а) 15 см  б) 30 см  в) 9 см</vt:lpstr>
      <vt:lpstr>ПРАВИЛЬНЫЕ ОТВЕТЫ:  1)  б 2)  а 3)  в 4)  б 5)  б</vt:lpstr>
      <vt:lpstr>Поставьте себе оценку.  5 – оценка «5» 4 – оценка «4» 3 – оценка «3»   Меньше 3 – оценка «2»</vt:lpstr>
      <vt:lpstr>Спасибо за урок!  Желаю удачи!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МБОУ «БЕРЁЗОВСКАЯ СРЕДНЯЯ ОБЩЕОБРАЗОВАТЕЛЬНАЯ ШКОЛА»  УРОК ГЕОМЕТРИИ 8 КЛАСС</dc:title>
  <dc:creator>HP</dc:creator>
  <cp:lastModifiedBy>HP</cp:lastModifiedBy>
  <cp:revision>66</cp:revision>
  <dcterms:created xsi:type="dcterms:W3CDTF">2014-12-05T12:11:51Z</dcterms:created>
  <dcterms:modified xsi:type="dcterms:W3CDTF">2014-12-17T15:27:21Z</dcterms:modified>
</cp:coreProperties>
</file>